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258" r:id="rId3"/>
    <p:sldId id="266" r:id="rId4"/>
    <p:sldId id="262" r:id="rId5"/>
    <p:sldId id="267" r:id="rId6"/>
    <p:sldId id="269" r:id="rId7"/>
    <p:sldId id="271" r:id="rId8"/>
    <p:sldId id="272" r:id="rId9"/>
    <p:sldId id="274" r:id="rId10"/>
    <p:sldId id="275" r:id="rId11"/>
    <p:sldId id="277" r:id="rId12"/>
    <p:sldId id="286" r:id="rId13"/>
    <p:sldId id="302" r:id="rId14"/>
    <p:sldId id="300" r:id="rId15"/>
    <p:sldId id="301" r:id="rId16"/>
    <p:sldId id="303" r:id="rId17"/>
    <p:sldId id="305" r:id="rId18"/>
    <p:sldId id="291" r:id="rId19"/>
    <p:sldId id="298" r:id="rId20"/>
    <p:sldId id="276" r:id="rId21"/>
    <p:sldId id="279" r:id="rId22"/>
    <p:sldId id="281" r:id="rId23"/>
    <p:sldId id="280" r:id="rId24"/>
    <p:sldId id="256" r:id="rId25"/>
    <p:sldId id="257" r:id="rId26"/>
    <p:sldId id="283" r:id="rId27"/>
    <p:sldId id="284" r:id="rId28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9FA"/>
    <a:srgbClr val="EDF6F7"/>
    <a:srgbClr val="0480E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277" y="4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F9BEB-D669-49CE-8A70-960C30882C88}" type="datetimeFigureOut">
              <a:rPr lang="zh-HK" altLang="en-US" smtClean="0"/>
              <a:pPr/>
              <a:t>26/3/2020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12A25-6772-4C9E-A025-36E466F9650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677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15DE8-46E2-44F6-A6AF-9E6F6E0764CE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2B5CF-DE63-4852-B7E5-F0DB2B0B0CCD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A2C72-4DE6-43CE-8BF9-98E62B593EAF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5A86-AF61-4B26-9517-FFA54F0313E4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D6C2-6D78-46EE-9618-B3CCB96E8E1C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1DD3-26F6-4CF1-BA3E-77BD085ACD8A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5F42-5E6D-4966-ABBC-89EA08D93748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B7B0-C01E-4106-8168-D989955A6B9E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9359-3D77-4E9F-BE30-A7A90119C012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2C3F-346B-4E50-8ED9-DE965AD2FF9A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2022-0214-4CAE-9785-19B6A669C582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14051-6684-4E54-BDDF-AB52CCBC7D2C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9455-B78D-4160-8630-743B40221B9D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0445-4874-41A7-9B15-7B8831A2732F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198E-602A-4F74-A518-55E50AAD5425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B2E5D-5229-41C6-8A1A-9B23120E5CB1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84E1D-511B-41CF-A377-BB67594F24CE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C5124-C182-44FB-BD17-4305EF879F44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4C86C-5791-44A3-826C-DF21E2423D8F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64F3D-548D-446B-8E6C-E6AF7A9AD3D0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400F5-7879-47B6-A930-A82F1E561724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011E8-CD4F-4D2C-83F9-4C282879FA7D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B0B4C2-F98E-4BCF-8C51-A10D8CF885AA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22540-D7BA-4D97-8823-A4FD070A252D}" type="datetime1">
              <a:rPr lang="zh-TW" altLang="en-US" smtClean="0"/>
              <a:pPr/>
              <a:t>26-03-2020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4F3C-F52F-446A-BE42-FC0724A2B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hyperlink" Target="https://www.hkedcity.net/etv/resource/2129964690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hyperlink" Target="http://tw.bestconverter.org/unitconverter_length.php" TargetMode="Externa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清潔家居．健康生活 </a:t>
            </a:r>
            <a:endParaRPr lang="zh-TW" altLang="en-US" sz="6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小學數學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669360"/>
            <a:ext cx="683568" cy="188640"/>
          </a:xfrm>
          <a:prstGeom prst="rect">
            <a:avLst/>
          </a:prstGeom>
          <a:solidFill>
            <a:srgbClr val="F4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圖說文字 5"/>
          <p:cNvSpPr/>
          <p:nvPr/>
        </p:nvSpPr>
        <p:spPr>
          <a:xfrm>
            <a:off x="5436096" y="548680"/>
            <a:ext cx="3419872" cy="1584176"/>
          </a:xfrm>
          <a:prstGeom prst="wedgeRoundRectCallout">
            <a:avLst>
              <a:gd name="adj1" fmla="val 19049"/>
              <a:gd name="adj2" fmla="val 64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u="sng" spc="100" dirty="0" smtClean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這天哪些時間曾洗手</a:t>
            </a:r>
            <a:r>
              <a:rPr lang="en-US" altLang="zh-TW" sz="2400" spc="100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秒？他在做甚麼前會先洗手？</a:t>
            </a:r>
            <a:endParaRPr lang="zh-TW" altLang="en-US" sz="2400" spc="1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6919"/>
              </p:ext>
            </p:extLst>
          </p:nvPr>
        </p:nvGraphicFramePr>
        <p:xfrm>
          <a:off x="395536" y="247608"/>
          <a:ext cx="4392488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632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活動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上午時段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7:00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a.m.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起牀、梳洗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7:15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a.m.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做早操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7:30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洗手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秒、早餐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8:15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清潔及消毒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常接觸的玩具和傢俬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9:00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閱讀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／</a:t>
                      </a:r>
                      <a:r>
                        <a:rPr lang="zh-HK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實時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課堂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10:30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小息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10:45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a.m.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實時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課堂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12:00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noon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洗手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秒、午餐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下午時段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1:00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p.m.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實時課堂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2:15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p.m.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小息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2:30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p.m.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實時課堂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3: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30 p.m.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洗手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秒、茶點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4:00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p.m.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家課及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温習</a:t>
                      </a:r>
                      <a:endParaRPr lang="zh-HK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5:30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p.m.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做家務：清潔地板、洗手間等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6:30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p.m.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洗澡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7:00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p.m.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洗手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秒、晚餐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8:30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p.m.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親子活動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9:30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p.m.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上牀睡覺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341495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111552" y="3788190"/>
            <a:ext cx="3744416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答案：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分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07:30)</a:t>
            </a: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正午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時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12:00)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分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15:30)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時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19:00)</a:t>
            </a:r>
          </a:p>
          <a:p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吃東西前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3052" y="2403394"/>
            <a:ext cx="1111254" cy="1330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476672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zh-TW" altLang="en-US" sz="2600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幫忙清潔家中的地板，以下是</a:t>
            </a:r>
            <a:r>
              <a:rPr lang="zh-TW" altLang="en-US" sz="2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客廳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的平面圖。</a:t>
            </a:r>
            <a:endParaRPr lang="zh-TW" altLang="en-US" sz="2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9282"/>
              </p:ext>
            </p:extLst>
          </p:nvPr>
        </p:nvGraphicFramePr>
        <p:xfrm>
          <a:off x="756373" y="1611218"/>
          <a:ext cx="4248472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118">
                  <a:extLst>
                    <a:ext uri="{9D8B030D-6E8A-4147-A177-3AD203B41FA5}">
                      <a16:colId xmlns:a16="http://schemas.microsoft.com/office/drawing/2014/main" val="1070710885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841351366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3377694934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194889329"/>
                    </a:ext>
                  </a:extLst>
                </a:gridCol>
              </a:tblGrid>
              <a:tr h="1062000"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442403"/>
                  </a:ext>
                </a:extLst>
              </a:tr>
              <a:tr h="1062000"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34905569"/>
                  </a:ext>
                </a:extLst>
              </a:tr>
              <a:tr h="1062000"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64928"/>
                  </a:ext>
                </a:extLst>
              </a:tr>
              <a:tr h="1062000"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818461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257859" y="521009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1m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194879" y="59873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1m</a:t>
            </a:r>
            <a:endParaRPr lang="zh-HK" altLang="en-US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5364088" y="1926770"/>
            <a:ext cx="3528392" cy="1718253"/>
          </a:xfrm>
          <a:prstGeom prst="wedgeRoundRectCallout">
            <a:avLst>
              <a:gd name="adj1" fmla="val 19049"/>
              <a:gd name="adj2" fmla="val 64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u="sng" spc="100" dirty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400" spc="100" dirty="0">
                <a:latin typeface="微軟正黑體" pitchFamily="34" charset="-120"/>
                <a:ea typeface="微軟正黑體" pitchFamily="34" charset="-120"/>
              </a:rPr>
              <a:t>清潔一平方米的地板要兩分鐘，他清潔</a:t>
            </a:r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客廳要多久</a:t>
            </a:r>
            <a:r>
              <a:rPr lang="zh-TW" altLang="en-US" sz="2400" spc="1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3940774" y="5887010"/>
            <a:ext cx="1064071" cy="252000"/>
            <a:chOff x="2880609" y="5864159"/>
            <a:chExt cx="1057009" cy="2520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884421" y="5864159"/>
              <a:ext cx="0" cy="25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群組 13"/>
            <p:cNvGrpSpPr/>
            <p:nvPr/>
          </p:nvGrpSpPr>
          <p:grpSpPr>
            <a:xfrm>
              <a:off x="2880609" y="5864159"/>
              <a:ext cx="1057009" cy="252000"/>
              <a:chOff x="2880609" y="5864159"/>
              <a:chExt cx="1057009" cy="252000"/>
            </a:xfrm>
          </p:grpSpPr>
          <p:cxnSp>
            <p:nvCxnSpPr>
              <p:cNvPr id="6" name="直線單箭頭接點 5"/>
              <p:cNvCxnSpPr/>
              <p:nvPr/>
            </p:nvCxnSpPr>
            <p:spPr>
              <a:xfrm>
                <a:off x="2880609" y="5983624"/>
                <a:ext cx="105700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>
                <a:off x="3937618" y="5864159"/>
                <a:ext cx="0" cy="252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群組 15"/>
          <p:cNvGrpSpPr/>
          <p:nvPr/>
        </p:nvGrpSpPr>
        <p:grpSpPr>
          <a:xfrm rot="16200000" flipH="1">
            <a:off x="4637829" y="5201184"/>
            <a:ext cx="1064071" cy="252000"/>
            <a:chOff x="2880609" y="5864159"/>
            <a:chExt cx="1057009" cy="252000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2884421" y="5864159"/>
              <a:ext cx="0" cy="25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" name="群組 17"/>
            <p:cNvGrpSpPr/>
            <p:nvPr/>
          </p:nvGrpSpPr>
          <p:grpSpPr>
            <a:xfrm>
              <a:off x="2880609" y="5864159"/>
              <a:ext cx="1057009" cy="252000"/>
              <a:chOff x="2880609" y="5864159"/>
              <a:chExt cx="1057009" cy="252000"/>
            </a:xfrm>
          </p:grpSpPr>
          <p:cxnSp>
            <p:nvCxnSpPr>
              <p:cNvPr id="19" name="直線單箭頭接點 18"/>
              <p:cNvCxnSpPr/>
              <p:nvPr/>
            </p:nvCxnSpPr>
            <p:spPr>
              <a:xfrm>
                <a:off x="2880609" y="5983626"/>
                <a:ext cx="105700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3937618" y="5864159"/>
                <a:ext cx="0" cy="252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圖片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5967" y="4068909"/>
            <a:ext cx="1111254" cy="1330137"/>
          </a:xfrm>
          <a:prstGeom prst="rect">
            <a:avLst/>
          </a:prstGeom>
        </p:spPr>
      </p:pic>
      <p:sp>
        <p:nvSpPr>
          <p:cNvPr id="22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79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476672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zh-TW" altLang="en-US" sz="2600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幫忙清潔家中的地板，以下是</a:t>
            </a:r>
            <a:r>
              <a:rPr lang="zh-TW" altLang="en-US" sz="2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客廳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的平面圖。</a:t>
            </a:r>
            <a:endParaRPr lang="zh-TW" altLang="en-US" sz="2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9282"/>
              </p:ext>
            </p:extLst>
          </p:nvPr>
        </p:nvGraphicFramePr>
        <p:xfrm>
          <a:off x="756373" y="1611218"/>
          <a:ext cx="4248472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118">
                  <a:extLst>
                    <a:ext uri="{9D8B030D-6E8A-4147-A177-3AD203B41FA5}">
                      <a16:colId xmlns:a16="http://schemas.microsoft.com/office/drawing/2014/main" val="1070710885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841351366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3377694934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194889329"/>
                    </a:ext>
                  </a:extLst>
                </a:gridCol>
              </a:tblGrid>
              <a:tr h="1062000"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442403"/>
                  </a:ext>
                </a:extLst>
              </a:tr>
              <a:tr h="1062000"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34905569"/>
                  </a:ext>
                </a:extLst>
              </a:tr>
              <a:tr h="1062000"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64928"/>
                  </a:ext>
                </a:extLst>
              </a:tr>
              <a:tr h="1062000"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/>
                </a:tc>
                <a:tc>
                  <a:txBody>
                    <a:bodyPr/>
                    <a:lstStyle/>
                    <a:p>
                      <a:endParaRPr lang="zh-HK" altLang="en-US" sz="200" dirty="0"/>
                    </a:p>
                  </a:txBody>
                  <a:tcPr marL="151270" marR="151270" marT="75636" marB="756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818461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257859" y="521009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1m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194879" y="59873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1m</a:t>
            </a:r>
            <a:endParaRPr lang="zh-HK" altLang="en-US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5364088" y="1926770"/>
            <a:ext cx="3528392" cy="1718253"/>
          </a:xfrm>
          <a:prstGeom prst="wedgeRoundRectCallout">
            <a:avLst>
              <a:gd name="adj1" fmla="val 19049"/>
              <a:gd name="adj2" fmla="val 64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u="sng" spc="100" dirty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400" spc="100" dirty="0">
                <a:latin typeface="微軟正黑體" pitchFamily="34" charset="-120"/>
                <a:ea typeface="微軟正黑體" pitchFamily="34" charset="-120"/>
              </a:rPr>
              <a:t>清潔一平方米的地板要兩分鐘，他清潔</a:t>
            </a:r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客廳要多久</a:t>
            </a:r>
            <a:r>
              <a:rPr lang="zh-TW" altLang="en-US" sz="2400" spc="1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grpSp>
        <p:nvGrpSpPr>
          <p:cNvPr id="2" name="群組 14"/>
          <p:cNvGrpSpPr/>
          <p:nvPr/>
        </p:nvGrpSpPr>
        <p:grpSpPr>
          <a:xfrm>
            <a:off x="3940774" y="5887010"/>
            <a:ext cx="1064071" cy="252000"/>
            <a:chOff x="2880609" y="5864159"/>
            <a:chExt cx="1057009" cy="252000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2884421" y="5864159"/>
              <a:ext cx="0" cy="25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群組 13"/>
            <p:cNvGrpSpPr/>
            <p:nvPr/>
          </p:nvGrpSpPr>
          <p:grpSpPr>
            <a:xfrm>
              <a:off x="2880609" y="5864159"/>
              <a:ext cx="1057009" cy="252000"/>
              <a:chOff x="2880609" y="5864159"/>
              <a:chExt cx="1057009" cy="252000"/>
            </a:xfrm>
          </p:grpSpPr>
          <p:cxnSp>
            <p:nvCxnSpPr>
              <p:cNvPr id="6" name="直線單箭頭接點 5"/>
              <p:cNvCxnSpPr/>
              <p:nvPr/>
            </p:nvCxnSpPr>
            <p:spPr>
              <a:xfrm>
                <a:off x="2880609" y="5983624"/>
                <a:ext cx="105700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>
                <a:off x="3937618" y="5864159"/>
                <a:ext cx="0" cy="252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群組 15"/>
          <p:cNvGrpSpPr/>
          <p:nvPr/>
        </p:nvGrpSpPr>
        <p:grpSpPr>
          <a:xfrm rot="16200000" flipH="1">
            <a:off x="4637829" y="5201184"/>
            <a:ext cx="1064071" cy="252000"/>
            <a:chOff x="2880609" y="5864159"/>
            <a:chExt cx="1057009" cy="252000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2884421" y="5864159"/>
              <a:ext cx="0" cy="25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群組 17"/>
            <p:cNvGrpSpPr/>
            <p:nvPr/>
          </p:nvGrpSpPr>
          <p:grpSpPr>
            <a:xfrm>
              <a:off x="2880609" y="5864159"/>
              <a:ext cx="1057009" cy="252000"/>
              <a:chOff x="2880609" y="5864159"/>
              <a:chExt cx="1057009" cy="252000"/>
            </a:xfrm>
          </p:grpSpPr>
          <p:cxnSp>
            <p:nvCxnSpPr>
              <p:cNvPr id="19" name="直線單箭頭接點 18"/>
              <p:cNvCxnSpPr/>
              <p:nvPr/>
            </p:nvCxnSpPr>
            <p:spPr>
              <a:xfrm>
                <a:off x="2880609" y="5983626"/>
                <a:ext cx="105700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3937618" y="5864159"/>
                <a:ext cx="0" cy="252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圖片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5967" y="4068909"/>
            <a:ext cx="1111254" cy="1330137"/>
          </a:xfrm>
          <a:prstGeom prst="rect">
            <a:avLst/>
          </a:prstGeom>
        </p:spPr>
      </p:pic>
      <p:sp>
        <p:nvSpPr>
          <p:cNvPr id="22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919142" y="5445224"/>
            <a:ext cx="172819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答案：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spc="100" dirty="0" smtClean="0"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sz="3200" spc="100" dirty="0" smtClean="0">
                <a:latin typeface="微軟正黑體" pitchFamily="34" charset="-120"/>
                <a:ea typeface="微軟正黑體" pitchFamily="34" charset="-120"/>
              </a:rPr>
              <a:t>分鐘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9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476672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600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睡房的地板形狀如下圖。</a:t>
            </a:r>
            <a:endParaRPr lang="zh-TW" altLang="en-US" sz="2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5846782" y="706469"/>
            <a:ext cx="3176154" cy="2074223"/>
          </a:xfrm>
          <a:prstGeom prst="wedgeRoundRectCallout">
            <a:avLst>
              <a:gd name="adj1" fmla="val 19049"/>
              <a:gd name="adj2" fmla="val 64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u="sng" spc="100" dirty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400" spc="100" dirty="0">
                <a:latin typeface="微軟正黑體" pitchFamily="34" charset="-120"/>
                <a:ea typeface="微軟正黑體" pitchFamily="34" charset="-120"/>
              </a:rPr>
              <a:t>清潔一平方米的地板要兩分鐘，他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清潔</a:t>
            </a:r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睡房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要</a:t>
            </a:r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多久</a:t>
            </a:r>
            <a:r>
              <a:rPr lang="zh-TW" altLang="en-US" sz="2400" spc="1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3069330" y="4618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4m</a:t>
            </a:r>
            <a:endParaRPr lang="zh-HK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43241" y="33308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</a:t>
            </a:r>
            <a:r>
              <a:rPr lang="en-US" altLang="zh-HK" dirty="0" smtClean="0"/>
              <a:t>m</a:t>
            </a:r>
            <a:endParaRPr lang="zh-HK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483869" y="17839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1m</a:t>
            </a:r>
            <a:endParaRPr lang="zh-HK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444802" y="39517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r>
              <a:rPr lang="en-US" altLang="zh-HK" dirty="0" smtClean="0"/>
              <a:t>m</a:t>
            </a:r>
            <a:endParaRPr lang="zh-HK" altLang="en-US" dirty="0"/>
          </a:p>
        </p:txBody>
      </p:sp>
      <p:grpSp>
        <p:nvGrpSpPr>
          <p:cNvPr id="23" name="群組 22"/>
          <p:cNvGrpSpPr/>
          <p:nvPr/>
        </p:nvGrpSpPr>
        <p:grpSpPr>
          <a:xfrm>
            <a:off x="1211294" y="2177144"/>
            <a:ext cx="4167436" cy="2429260"/>
            <a:chOff x="1" y="0"/>
            <a:chExt cx="2532489" cy="1447952"/>
          </a:xfrm>
        </p:grpSpPr>
        <p:cxnSp>
          <p:nvCxnSpPr>
            <p:cNvPr id="24" name="直線接點 23"/>
            <p:cNvCxnSpPr/>
            <p:nvPr/>
          </p:nvCxnSpPr>
          <p:spPr>
            <a:xfrm flipV="1">
              <a:off x="2532490" y="907822"/>
              <a:ext cx="0" cy="53917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flipH="1" flipV="1">
              <a:off x="3975" y="1447138"/>
              <a:ext cx="2520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" name="群組 27"/>
            <p:cNvGrpSpPr/>
            <p:nvPr/>
          </p:nvGrpSpPr>
          <p:grpSpPr>
            <a:xfrm>
              <a:off x="1" y="0"/>
              <a:ext cx="2528759" cy="1447383"/>
              <a:chOff x="1" y="0"/>
              <a:chExt cx="2528759" cy="1447383"/>
            </a:xfrm>
          </p:grpSpPr>
          <p:cxnSp>
            <p:nvCxnSpPr>
              <p:cNvPr id="29" name="直線接點 28"/>
              <p:cNvCxnSpPr/>
              <p:nvPr/>
            </p:nvCxnSpPr>
            <p:spPr>
              <a:xfrm flipH="1" flipV="1">
                <a:off x="659548" y="7952"/>
                <a:ext cx="1869212" cy="89905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矩形 29"/>
              <p:cNvSpPr/>
              <p:nvPr/>
            </p:nvSpPr>
            <p:spPr>
              <a:xfrm>
                <a:off x="3975" y="1292087"/>
                <a:ext cx="155050" cy="155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" y="0"/>
                <a:ext cx="155050" cy="155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373710" y="1292333"/>
                <a:ext cx="155050" cy="155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cxnSp>
          <p:nvCxnSpPr>
            <p:cNvPr id="27" name="直線接點 26"/>
            <p:cNvCxnSpPr/>
            <p:nvPr/>
          </p:nvCxnSpPr>
          <p:spPr>
            <a:xfrm>
              <a:off x="3975" y="3976"/>
              <a:ext cx="655573" cy="39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flipV="1">
              <a:off x="3975" y="7952"/>
              <a:ext cx="0" cy="1440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3" name="圖片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9252" y="3198052"/>
            <a:ext cx="1111254" cy="1330137"/>
          </a:xfrm>
          <a:prstGeom prst="rect">
            <a:avLst/>
          </a:prstGeom>
        </p:spPr>
      </p:pic>
      <p:sp>
        <p:nvSpPr>
          <p:cNvPr id="34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47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476672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600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睡房的地板形狀如下圖。</a:t>
            </a:r>
            <a:endParaRPr lang="zh-TW" altLang="en-US" sz="2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69330" y="4618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4m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43241" y="33308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</a:t>
            </a:r>
            <a:r>
              <a:rPr lang="en-US" altLang="zh-HK" dirty="0" smtClean="0"/>
              <a:t>m</a:t>
            </a:r>
            <a:endParaRPr lang="zh-HK" altLang="en-US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5846782" y="706469"/>
            <a:ext cx="3176154" cy="2074223"/>
          </a:xfrm>
          <a:prstGeom prst="wedgeRoundRectCallout">
            <a:avLst>
              <a:gd name="adj1" fmla="val 19049"/>
              <a:gd name="adj2" fmla="val 64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u="sng" spc="100" dirty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400" spc="100" dirty="0">
                <a:latin typeface="微軟正黑體" pitchFamily="34" charset="-120"/>
                <a:ea typeface="微軟正黑體" pitchFamily="34" charset="-120"/>
              </a:rPr>
              <a:t>清潔一平方米的地板要兩分鐘，他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清潔</a:t>
            </a:r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睡房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要</a:t>
            </a:r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多久</a:t>
            </a:r>
            <a:r>
              <a:rPr lang="zh-TW" altLang="en-US" sz="2400" spc="1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1483869" y="17839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1m</a:t>
            </a:r>
            <a:endParaRPr lang="zh-HK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5444802" y="39517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r>
              <a:rPr lang="en-US" altLang="zh-HK" dirty="0" smtClean="0"/>
              <a:t>m</a:t>
            </a:r>
            <a:endParaRPr lang="zh-HK" altLang="en-US" dirty="0"/>
          </a:p>
        </p:txBody>
      </p:sp>
      <p:grpSp>
        <p:nvGrpSpPr>
          <p:cNvPr id="50" name="群組 49"/>
          <p:cNvGrpSpPr/>
          <p:nvPr/>
        </p:nvGrpSpPr>
        <p:grpSpPr>
          <a:xfrm>
            <a:off x="1211293" y="2177144"/>
            <a:ext cx="4167437" cy="2429260"/>
            <a:chOff x="0" y="0"/>
            <a:chExt cx="2532490" cy="1447952"/>
          </a:xfrm>
        </p:grpSpPr>
        <p:cxnSp>
          <p:nvCxnSpPr>
            <p:cNvPr id="51" name="直線接點 50"/>
            <p:cNvCxnSpPr/>
            <p:nvPr/>
          </p:nvCxnSpPr>
          <p:spPr>
            <a:xfrm flipV="1">
              <a:off x="2532490" y="907822"/>
              <a:ext cx="0" cy="53917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flipH="1" flipV="1">
              <a:off x="3975" y="1447138"/>
              <a:ext cx="2520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V="1">
              <a:off x="3975" y="7952"/>
              <a:ext cx="0" cy="1440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3975" y="3976"/>
              <a:ext cx="655573" cy="39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群組 54"/>
            <p:cNvGrpSpPr/>
            <p:nvPr/>
          </p:nvGrpSpPr>
          <p:grpSpPr>
            <a:xfrm>
              <a:off x="0" y="0"/>
              <a:ext cx="2528760" cy="1447383"/>
              <a:chOff x="0" y="0"/>
              <a:chExt cx="2528760" cy="1447383"/>
            </a:xfrm>
          </p:grpSpPr>
          <p:cxnSp>
            <p:nvCxnSpPr>
              <p:cNvPr id="56" name="直線接點 55"/>
              <p:cNvCxnSpPr/>
              <p:nvPr/>
            </p:nvCxnSpPr>
            <p:spPr>
              <a:xfrm flipH="1" flipV="1">
                <a:off x="659548" y="7952"/>
                <a:ext cx="1869212" cy="89905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矩形 56"/>
              <p:cNvSpPr/>
              <p:nvPr/>
            </p:nvSpPr>
            <p:spPr>
              <a:xfrm>
                <a:off x="3975" y="1292087"/>
                <a:ext cx="155050" cy="155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0" y="0"/>
                <a:ext cx="155050" cy="155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2373710" y="1292333"/>
                <a:ext cx="155050" cy="155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20" name="文字方塊 19"/>
          <p:cNvSpPr txBox="1"/>
          <p:nvPr/>
        </p:nvSpPr>
        <p:spPr>
          <a:xfrm>
            <a:off x="899592" y="5445224"/>
            <a:ext cx="172819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答案：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spc="100" dirty="0" smtClean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3200" spc="100" dirty="0" smtClean="0">
                <a:latin typeface="微軟正黑體" pitchFamily="34" charset="-120"/>
                <a:ea typeface="微軟正黑體" pitchFamily="34" charset="-120"/>
              </a:rPr>
              <a:t>分鐘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9252" y="3198052"/>
            <a:ext cx="1111254" cy="13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476672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600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睡房的地板形狀如下圖。</a:t>
            </a:r>
            <a:endParaRPr lang="zh-TW" altLang="en-US" sz="2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69330" y="4618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4m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43241" y="33308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</a:t>
            </a:r>
            <a:r>
              <a:rPr lang="en-US" altLang="zh-HK" dirty="0" smtClean="0"/>
              <a:t>m</a:t>
            </a:r>
            <a:endParaRPr lang="zh-HK" altLang="en-US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5000625" y="1104124"/>
            <a:ext cx="3947252" cy="2074223"/>
          </a:xfrm>
          <a:prstGeom prst="wedgeRoundRectCallout">
            <a:avLst>
              <a:gd name="adj1" fmla="val 19049"/>
              <a:gd name="adj2" fmla="val 64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400" u="sng" spc="100" dirty="0" smtClean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和弟弟一起清潔睡房的地板，每人清潔一</a:t>
            </a:r>
            <a:r>
              <a:rPr lang="zh-TW" altLang="en-US" sz="2400" spc="100" dirty="0">
                <a:latin typeface="微軟正黑體" pitchFamily="34" charset="-120"/>
                <a:ea typeface="微軟正黑體" pitchFamily="34" charset="-120"/>
              </a:rPr>
              <a:t>平方米的地板要兩分鐘，他們一起清潔</a:t>
            </a:r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睡房的地板最少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要多少分鐘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2400" spc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483869" y="17839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1m</a:t>
            </a:r>
            <a:endParaRPr lang="zh-HK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5444802" y="39517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r>
              <a:rPr lang="en-US" altLang="zh-HK" dirty="0" smtClean="0"/>
              <a:t>m</a:t>
            </a:r>
            <a:endParaRPr lang="zh-HK" altLang="en-US" dirty="0"/>
          </a:p>
        </p:txBody>
      </p:sp>
      <p:grpSp>
        <p:nvGrpSpPr>
          <p:cNvPr id="50" name="群組 49"/>
          <p:cNvGrpSpPr/>
          <p:nvPr/>
        </p:nvGrpSpPr>
        <p:grpSpPr>
          <a:xfrm>
            <a:off x="1211293" y="2177144"/>
            <a:ext cx="4167437" cy="2429260"/>
            <a:chOff x="0" y="0"/>
            <a:chExt cx="2532490" cy="1447952"/>
          </a:xfrm>
        </p:grpSpPr>
        <p:cxnSp>
          <p:nvCxnSpPr>
            <p:cNvPr id="51" name="直線接點 50"/>
            <p:cNvCxnSpPr/>
            <p:nvPr/>
          </p:nvCxnSpPr>
          <p:spPr>
            <a:xfrm flipV="1">
              <a:off x="2532490" y="907822"/>
              <a:ext cx="0" cy="53917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flipH="1" flipV="1">
              <a:off x="3975" y="1447138"/>
              <a:ext cx="2520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V="1">
              <a:off x="3975" y="7952"/>
              <a:ext cx="0" cy="1440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3975" y="3976"/>
              <a:ext cx="655573" cy="39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群組 54"/>
            <p:cNvGrpSpPr/>
            <p:nvPr/>
          </p:nvGrpSpPr>
          <p:grpSpPr>
            <a:xfrm>
              <a:off x="0" y="0"/>
              <a:ext cx="2528760" cy="1447383"/>
              <a:chOff x="0" y="0"/>
              <a:chExt cx="2528760" cy="1447383"/>
            </a:xfrm>
          </p:grpSpPr>
          <p:cxnSp>
            <p:nvCxnSpPr>
              <p:cNvPr id="56" name="直線接點 55"/>
              <p:cNvCxnSpPr/>
              <p:nvPr/>
            </p:nvCxnSpPr>
            <p:spPr>
              <a:xfrm flipH="1" flipV="1">
                <a:off x="659548" y="7952"/>
                <a:ext cx="1869212" cy="89905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矩形 56"/>
              <p:cNvSpPr/>
              <p:nvPr/>
            </p:nvSpPr>
            <p:spPr>
              <a:xfrm>
                <a:off x="3975" y="1292087"/>
                <a:ext cx="155050" cy="155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0" y="0"/>
                <a:ext cx="155050" cy="155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2373710" y="1292333"/>
                <a:ext cx="155050" cy="155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22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0819" y="3591545"/>
            <a:ext cx="1111254" cy="13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476672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600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睡房的地板形狀如下圖。</a:t>
            </a:r>
            <a:endParaRPr lang="zh-TW" altLang="en-US" sz="2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69330" y="4618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4m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43241" y="33308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</a:t>
            </a:r>
            <a:r>
              <a:rPr lang="en-US" altLang="zh-HK" dirty="0" smtClean="0"/>
              <a:t>m</a:t>
            </a:r>
            <a:endParaRPr lang="zh-HK" altLang="en-US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5000625" y="1104124"/>
            <a:ext cx="3947252" cy="2074223"/>
          </a:xfrm>
          <a:prstGeom prst="wedgeRoundRectCallout">
            <a:avLst>
              <a:gd name="adj1" fmla="val 19049"/>
              <a:gd name="adj2" fmla="val 64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400" u="sng" spc="100" dirty="0" smtClean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和弟弟一起清潔睡房的地板，每人清潔一</a:t>
            </a:r>
            <a:r>
              <a:rPr lang="zh-TW" altLang="en-US" sz="2400" spc="100" dirty="0">
                <a:latin typeface="微軟正黑體" pitchFamily="34" charset="-120"/>
                <a:ea typeface="微軟正黑體" pitchFamily="34" charset="-120"/>
              </a:rPr>
              <a:t>平方米的地板要兩分鐘，他們一起清潔</a:t>
            </a:r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睡房的地板最少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要多少分鐘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2400" spc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483869" y="17839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1m</a:t>
            </a:r>
            <a:endParaRPr lang="zh-HK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5444802" y="39517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r>
              <a:rPr lang="en-US" altLang="zh-HK" dirty="0" smtClean="0"/>
              <a:t>m</a:t>
            </a:r>
            <a:endParaRPr lang="zh-HK" altLang="en-US" dirty="0"/>
          </a:p>
        </p:txBody>
      </p:sp>
      <p:grpSp>
        <p:nvGrpSpPr>
          <p:cNvPr id="50" name="群組 49"/>
          <p:cNvGrpSpPr/>
          <p:nvPr/>
        </p:nvGrpSpPr>
        <p:grpSpPr>
          <a:xfrm>
            <a:off x="1211293" y="2177144"/>
            <a:ext cx="4167437" cy="2429260"/>
            <a:chOff x="0" y="0"/>
            <a:chExt cx="2532490" cy="1447952"/>
          </a:xfrm>
        </p:grpSpPr>
        <p:cxnSp>
          <p:nvCxnSpPr>
            <p:cNvPr id="51" name="直線接點 50"/>
            <p:cNvCxnSpPr/>
            <p:nvPr/>
          </p:nvCxnSpPr>
          <p:spPr>
            <a:xfrm flipV="1">
              <a:off x="2532490" y="907822"/>
              <a:ext cx="0" cy="53917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flipH="1" flipV="1">
              <a:off x="3975" y="1447138"/>
              <a:ext cx="2520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V="1">
              <a:off x="3975" y="7952"/>
              <a:ext cx="0" cy="1440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3975" y="3976"/>
              <a:ext cx="655573" cy="39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群組 54"/>
            <p:cNvGrpSpPr/>
            <p:nvPr/>
          </p:nvGrpSpPr>
          <p:grpSpPr>
            <a:xfrm>
              <a:off x="0" y="0"/>
              <a:ext cx="2528760" cy="1447383"/>
              <a:chOff x="0" y="0"/>
              <a:chExt cx="2528760" cy="1447383"/>
            </a:xfrm>
          </p:grpSpPr>
          <p:cxnSp>
            <p:nvCxnSpPr>
              <p:cNvPr id="56" name="直線接點 55"/>
              <p:cNvCxnSpPr/>
              <p:nvPr/>
            </p:nvCxnSpPr>
            <p:spPr>
              <a:xfrm flipH="1" flipV="1">
                <a:off x="659548" y="7952"/>
                <a:ext cx="1869212" cy="89905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矩形 56"/>
              <p:cNvSpPr/>
              <p:nvPr/>
            </p:nvSpPr>
            <p:spPr>
              <a:xfrm>
                <a:off x="3975" y="1292087"/>
                <a:ext cx="155050" cy="155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0" y="0"/>
                <a:ext cx="155050" cy="155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2373710" y="1292333"/>
                <a:ext cx="155050" cy="155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22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0819" y="3591545"/>
            <a:ext cx="1111254" cy="1330137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899592" y="5445224"/>
            <a:ext cx="172819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答案：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spc="100" dirty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3200" spc="100" dirty="0" smtClean="0">
                <a:latin typeface="微軟正黑體" pitchFamily="34" charset="-120"/>
                <a:ea typeface="微軟正黑體" pitchFamily="34" charset="-120"/>
              </a:rPr>
              <a:t>分鐘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55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476672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600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家的廚房如下圖般是個長方形。料理台也是一個長方形，它的長、闊分別是 </a:t>
            </a:r>
            <a:r>
              <a:rPr lang="en-US" altLang="zh-TW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 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米和 </a:t>
            </a:r>
            <a:r>
              <a:rPr lang="en-US" altLang="zh-TW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 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米，扣去料理台所佔的面積後，餘下的是廚房地板。</a:t>
            </a:r>
            <a:endParaRPr lang="zh-TW" altLang="en-US" sz="2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2915409" y="4222245"/>
            <a:ext cx="5133710" cy="1053977"/>
          </a:xfrm>
          <a:prstGeom prst="wedgeRoundRectCallout">
            <a:avLst>
              <a:gd name="adj1" fmla="val 41417"/>
              <a:gd name="adj2" fmla="val 7521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u="sng" spc="100" dirty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400" spc="100" dirty="0">
                <a:latin typeface="微軟正黑體" pitchFamily="34" charset="-120"/>
                <a:ea typeface="微軟正黑體" pitchFamily="34" charset="-120"/>
              </a:rPr>
              <a:t>清潔一平方米的地板要兩分鐘，他清潔</a:t>
            </a:r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廚房要多久</a:t>
            </a:r>
            <a:r>
              <a:rPr lang="zh-TW" altLang="en-US" sz="2400" spc="1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sp>
        <p:nvSpPr>
          <p:cNvPr id="24" name="矩形 23"/>
          <p:cNvSpPr/>
          <p:nvPr/>
        </p:nvSpPr>
        <p:spPr>
          <a:xfrm>
            <a:off x="2274960" y="1848135"/>
            <a:ext cx="3654500" cy="1951664"/>
          </a:xfrm>
          <a:prstGeom prst="rect">
            <a:avLst/>
          </a:prstGeom>
          <a:pattFill prst="diagBri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146017" y="1846447"/>
            <a:ext cx="2284063" cy="992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701263" y="200297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料理台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91680" y="262645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</a:t>
            </a:r>
            <a:r>
              <a:rPr lang="en-US" altLang="zh-HK" dirty="0" smtClean="0"/>
              <a:t>m</a:t>
            </a:r>
            <a:endParaRPr lang="zh-HK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021528" y="372866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3m</a:t>
            </a:r>
            <a:endParaRPr lang="zh-HK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5453" y="5353423"/>
            <a:ext cx="1111254" cy="1330137"/>
          </a:xfrm>
          <a:prstGeom prst="rect">
            <a:avLst/>
          </a:prstGeom>
        </p:spPr>
      </p:pic>
      <p:sp>
        <p:nvSpPr>
          <p:cNvPr id="1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01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476672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600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家的廚房如下圖般是個長方形。</a:t>
            </a:r>
            <a:r>
              <a:rPr lang="zh-TW" altLang="en-US" sz="2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料理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台也是一個長方形，它的長</a:t>
            </a:r>
            <a:r>
              <a:rPr lang="zh-TW" altLang="en-US" sz="2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、闊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分別是 </a:t>
            </a:r>
            <a:r>
              <a:rPr lang="en-US" altLang="zh-TW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 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米和 </a:t>
            </a:r>
            <a:r>
              <a:rPr lang="en-US" altLang="zh-TW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 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米，扣去</a:t>
            </a:r>
            <a:r>
              <a:rPr lang="zh-TW" altLang="en-US" sz="2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料理</a:t>
            </a:r>
            <a:r>
              <a:rPr lang="zh-TW" altLang="en-US" sz="2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台所佔的面積後，餘下的是廚房地板。</a:t>
            </a:r>
            <a:endParaRPr lang="zh-TW" altLang="en-US" sz="2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2915409" y="4222245"/>
            <a:ext cx="5133710" cy="1053977"/>
          </a:xfrm>
          <a:prstGeom prst="wedgeRoundRectCallout">
            <a:avLst>
              <a:gd name="adj1" fmla="val 41417"/>
              <a:gd name="adj2" fmla="val 7521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u="sng" spc="100" dirty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400" spc="100" dirty="0">
                <a:latin typeface="微軟正黑體" pitchFamily="34" charset="-120"/>
                <a:ea typeface="微軟正黑體" pitchFamily="34" charset="-120"/>
              </a:rPr>
              <a:t>清潔一平方米的地板要兩分鐘，他清潔</a:t>
            </a:r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廚房要多久</a:t>
            </a:r>
            <a:r>
              <a:rPr lang="zh-TW" altLang="en-US" sz="2400" spc="1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899592" y="5445224"/>
            <a:ext cx="172819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答案：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spc="100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3200" spc="100" dirty="0" smtClean="0">
                <a:latin typeface="微軟正黑體" pitchFamily="34" charset="-120"/>
                <a:ea typeface="微軟正黑體" pitchFamily="34" charset="-120"/>
              </a:rPr>
              <a:t>分鐘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274960" y="1848135"/>
            <a:ext cx="3654500" cy="1951664"/>
          </a:xfrm>
          <a:prstGeom prst="rect">
            <a:avLst/>
          </a:prstGeom>
          <a:pattFill prst="diagBri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146017" y="1846447"/>
            <a:ext cx="2284063" cy="992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691680" y="262645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</a:t>
            </a:r>
            <a:r>
              <a:rPr lang="en-US" altLang="zh-HK" dirty="0" smtClean="0"/>
              <a:t>m</a:t>
            </a:r>
            <a:endParaRPr lang="zh-HK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021528" y="372866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3m</a:t>
            </a:r>
            <a:endParaRPr lang="zh-HK" altLang="en-US" dirty="0"/>
          </a:p>
        </p:txBody>
      </p:sp>
      <p:sp>
        <p:nvSpPr>
          <p:cNvPr id="1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5453" y="5353423"/>
            <a:ext cx="1111254" cy="133013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701263" y="200297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料理台</a:t>
            </a:r>
          </a:p>
        </p:txBody>
      </p:sp>
    </p:spTree>
    <p:extLst>
      <p:ext uri="{BB962C8B-B14F-4D97-AF65-F5344CB8AC3E}">
        <p14:creationId xmlns:p14="http://schemas.microsoft.com/office/powerpoint/2010/main" val="316252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圖說文字 5"/>
          <p:cNvSpPr/>
          <p:nvPr/>
        </p:nvSpPr>
        <p:spPr>
          <a:xfrm>
            <a:off x="5148064" y="1340768"/>
            <a:ext cx="3744416" cy="2304256"/>
          </a:xfrm>
          <a:prstGeom prst="wedgeRoundRectCallout">
            <a:avLst>
              <a:gd name="adj1" fmla="val 19049"/>
              <a:gd name="adj2" fmla="val 64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小朋友，你也嘗試製作一個作息時間表，令自己生活有規律，並加入清潔家居的時間，讓家人保持健康。</a:t>
            </a:r>
            <a:endParaRPr lang="zh-TW" altLang="en-US" sz="2400" spc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0910" y="4058023"/>
            <a:ext cx="1111254" cy="1330137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718439"/>
              </p:ext>
            </p:extLst>
          </p:nvPr>
        </p:nvGraphicFramePr>
        <p:xfrm>
          <a:off x="395536" y="247608"/>
          <a:ext cx="4392488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632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活動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上午時段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7:00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a.m.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起牀、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梳洗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7:15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a.m.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做早操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洗手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秒、早餐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實時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課堂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洗手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秒、午餐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下午時段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1:00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p.m.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實時課堂</a:t>
                      </a: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家課及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温習</a:t>
                      </a:r>
                      <a:endParaRPr lang="zh-HK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做家務：清潔地板、洗手間等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上牀睡覺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34149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spc="200" dirty="0" smtClean="0">
                <a:latin typeface="微軟正黑體" pitchFamily="34" charset="-120"/>
                <a:ea typeface="微軟正黑體" pitchFamily="34" charset="-120"/>
              </a:rPr>
              <a:t>所涉及的小學數學學習單位及學習重點</a:t>
            </a:r>
            <a:endParaRPr lang="zh-TW" altLang="en-US" sz="3200" spc="2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938721"/>
              </p:ext>
            </p:extLst>
          </p:nvPr>
        </p:nvGraphicFramePr>
        <p:xfrm>
          <a:off x="457200" y="1600200"/>
          <a:ext cx="8229600" cy="303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800" spc="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學習單位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spc="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學習重點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1M4 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時間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 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以「時」和「半時」報時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認識月曆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2M2 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時間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 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以「時」和「分」報時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以「上午」、「下午」、「正午」和「午夜」報時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解有關時間間隔的簡單應用題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3M4 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時間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 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用 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小時報時制報時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3M3 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容量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認識升 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(L) 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和毫升 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mL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5M1 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面積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求多邊形面積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256145"/>
                  </a:ext>
                </a:extLst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1983408" y="4820602"/>
            <a:ext cx="6670044" cy="1658267"/>
            <a:chOff x="1907704" y="4710330"/>
            <a:chExt cx="6800673" cy="1690743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24328" y="4710330"/>
              <a:ext cx="1184049" cy="1683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1907704" y="6093296"/>
              <a:ext cx="61196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dirty="0" smtClean="0">
                  <a:latin typeface="微軟正黑體" pitchFamily="34" charset="-120"/>
                  <a:ea typeface="微軟正黑體" pitchFamily="34" charset="-120"/>
                </a:rPr>
                <a:t>數學教育學習領域課程指引補充文件：小學數學科學習內容 </a:t>
              </a:r>
              <a:r>
                <a:rPr lang="en-US" altLang="zh-TW" sz="1400" dirty="0" smtClean="0">
                  <a:latin typeface="微軟正黑體" pitchFamily="34" charset="-120"/>
                  <a:ea typeface="微軟正黑體" pitchFamily="34" charset="-120"/>
                </a:rPr>
                <a:t>(2017) </a:t>
              </a:r>
              <a:endParaRPr lang="zh-TW" altLang="en-US" sz="1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60649"/>
            <a:ext cx="8394104" cy="576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600" u="sng" dirty="0" smtClean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根據海報的提示，在家中幫忙注水入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U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型隔氣。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384376" cy="46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067944" y="908720"/>
          <a:ext cx="4583831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3684"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2020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 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星期一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星期二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星期三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星期四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星期五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星期六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星期日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684">
                <a:tc>
                  <a:txBody>
                    <a:bodyPr/>
                    <a:lstStyle/>
                    <a:p>
                      <a:endParaRPr lang="zh-TW" altLang="en-US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684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684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14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15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16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17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18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684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22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23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684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27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29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圓角矩形圖說文字 9"/>
          <p:cNvSpPr/>
          <p:nvPr/>
        </p:nvSpPr>
        <p:spPr>
          <a:xfrm>
            <a:off x="3995936" y="4509120"/>
            <a:ext cx="4752528" cy="1008112"/>
          </a:xfrm>
          <a:prstGeom prst="wedgeRoundRectCallout">
            <a:avLst>
              <a:gd name="adj1" fmla="val 28379"/>
              <a:gd name="adj2" fmla="val 6632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2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下一次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注水是幾月幾日星期幾？他</a:t>
            </a:r>
            <a:r>
              <a:rPr lang="en-US" altLang="zh-TW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月份會注水多少次？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5536" y="5949280"/>
            <a:ext cx="396044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答案：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日星期四；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次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29444" y="3789040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今天是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2020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日，</a:t>
            </a:r>
            <a:r>
              <a:rPr lang="zh-TW" altLang="en-US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今天注水入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U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型隔氣。</a:t>
            </a:r>
            <a:endParaRPr lang="zh-TW" altLang="en-US" dirty="0"/>
          </a:p>
        </p:txBody>
      </p:sp>
      <p:sp>
        <p:nvSpPr>
          <p:cNvPr id="14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4364" y="5736772"/>
            <a:ext cx="980017" cy="92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60649"/>
            <a:ext cx="8394104" cy="576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600" u="sng" dirty="0" smtClean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根據海報的提示，在家中幫忙注水入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U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型隔氣。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384376" cy="46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067944" y="908720"/>
          <a:ext cx="4583831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2284"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2020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 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9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星期一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星期二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星期三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星期四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星期五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星期六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星期日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84">
                <a:tc>
                  <a:txBody>
                    <a:bodyPr/>
                    <a:lstStyle/>
                    <a:p>
                      <a:endParaRPr lang="zh-TW" altLang="en-US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84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84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14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15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16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17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18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84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22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23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84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27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29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圓角矩形圖說文字 9"/>
          <p:cNvSpPr/>
          <p:nvPr/>
        </p:nvSpPr>
        <p:spPr>
          <a:xfrm>
            <a:off x="3995936" y="4437112"/>
            <a:ext cx="4680520" cy="1152128"/>
          </a:xfrm>
          <a:prstGeom prst="wedgeRoundRectCallout">
            <a:avLst>
              <a:gd name="adj1" fmla="val 29796"/>
              <a:gd name="adj2" fmla="val 6242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2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上一次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注水是幾月幾日？他</a:t>
            </a:r>
            <a:r>
              <a:rPr lang="en-US" altLang="zh-TW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日不能注水，跟著的</a:t>
            </a:r>
            <a:r>
              <a:rPr lang="zh-TW" altLang="en-US" sz="2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天才能注水，當天是幾月幾日星期幾？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5536" y="5949280"/>
            <a:ext cx="460851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答案：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26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日；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5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日星期五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9444" y="3789040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今天是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2020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日，</a:t>
            </a:r>
            <a:r>
              <a:rPr lang="zh-TW" altLang="en-US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今天注水入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U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型隔氣。觀察以上月曆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12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4364" y="5736772"/>
            <a:ext cx="980017" cy="92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60649"/>
            <a:ext cx="8394104" cy="576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弟弟看著</a:t>
            </a:r>
            <a:r>
              <a:rPr lang="zh-TW" altLang="en-US" sz="2600" u="sng" dirty="0" smtClean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注水入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U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型隔氣。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384376" cy="46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圓角矩形圖說文字 8"/>
          <p:cNvSpPr/>
          <p:nvPr/>
        </p:nvSpPr>
        <p:spPr>
          <a:xfrm>
            <a:off x="4211960" y="2132856"/>
            <a:ext cx="4248472" cy="1872208"/>
          </a:xfrm>
          <a:prstGeom prst="wedgeRoundRectCallout">
            <a:avLst>
              <a:gd name="adj1" fmla="val 32566"/>
              <a:gd name="adj2" fmla="val 665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半升水即是多少？如何量度？</a:t>
            </a:r>
            <a:endParaRPr lang="zh-TW" altLang="en-US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向下箭號 11"/>
          <p:cNvSpPr/>
          <p:nvPr/>
        </p:nvSpPr>
        <p:spPr>
          <a:xfrm rot="6830731">
            <a:off x="2308230" y="4277710"/>
            <a:ext cx="576064" cy="9361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5554" y="4559935"/>
            <a:ext cx="1038613" cy="1013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圖說文字 5"/>
          <p:cNvSpPr/>
          <p:nvPr/>
        </p:nvSpPr>
        <p:spPr>
          <a:xfrm>
            <a:off x="3779912" y="260648"/>
            <a:ext cx="3888432" cy="576064"/>
          </a:xfrm>
          <a:prstGeom prst="wedgeRoundRectCallout">
            <a:avLst>
              <a:gd name="adj1" fmla="val 54634"/>
              <a:gd name="adj2" fmla="val 404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半升水即是多少？如何量度？</a:t>
            </a:r>
            <a:endParaRPr lang="zh-TW" altLang="en-US" sz="2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1835696" y="1124744"/>
            <a:ext cx="6984776" cy="792088"/>
          </a:xfrm>
          <a:prstGeom prst="wedgeRoundRectCallout">
            <a:avLst>
              <a:gd name="adj1" fmla="val -54738"/>
              <a:gd name="adj2" fmla="val 43295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你可以點擊以下連結，教育電視內會介紹容量單位「升」，了解後，想想如何量出半升，再告訴你的家人。</a:t>
            </a:r>
            <a:endParaRPr lang="zh-TW" altLang="en-US" sz="2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2492896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2"/>
              </a:rPr>
              <a:t>https://www.hkedcity.net/etv/resource/2129964690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10" name="矩形 9"/>
          <p:cNvSpPr/>
          <p:nvPr/>
        </p:nvSpPr>
        <p:spPr>
          <a:xfrm>
            <a:off x="395536" y="2276872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教育局教育電視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&gt;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科目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&gt;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數學教育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容量</a:t>
            </a:r>
          </a:p>
          <a:p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6120680" cy="245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圓角矩形圖說文字 11"/>
          <p:cNvSpPr/>
          <p:nvPr/>
        </p:nvSpPr>
        <p:spPr>
          <a:xfrm>
            <a:off x="971600" y="5733256"/>
            <a:ext cx="6480720" cy="792088"/>
          </a:xfrm>
          <a:prstGeom prst="wedgeRoundRectCallout">
            <a:avLst>
              <a:gd name="adj1" fmla="val 54336"/>
              <a:gd name="adj2" fmla="val 17776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影片在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59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秒開始，醫生會說出水和健康的關係，記得留意。</a:t>
            </a:r>
            <a:endParaRPr lang="zh-TW" altLang="en-US" sz="2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504703"/>
            <a:ext cx="1368152" cy="1362178"/>
          </a:xfrm>
          <a:prstGeom prst="rect">
            <a:avLst/>
          </a:prstGeom>
        </p:spPr>
      </p:pic>
      <p:sp>
        <p:nvSpPr>
          <p:cNvPr id="14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3988" y="152400"/>
            <a:ext cx="870036" cy="84881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175" y="858792"/>
            <a:ext cx="1239421" cy="101328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5943" y="5650471"/>
            <a:ext cx="763050" cy="913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healthmessagesserie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104456" cy="5803418"/>
          </a:xfrm>
          <a:prstGeom prst="rect">
            <a:avLst/>
          </a:prstGeom>
        </p:spPr>
      </p:pic>
      <p:sp>
        <p:nvSpPr>
          <p:cNvPr id="10" name="圓角矩形圖說文字 9"/>
          <p:cNvSpPr/>
          <p:nvPr/>
        </p:nvSpPr>
        <p:spPr>
          <a:xfrm>
            <a:off x="4427984" y="188640"/>
            <a:ext cx="4536504" cy="4248472"/>
          </a:xfrm>
          <a:prstGeom prst="wedgeRoundRectCallout">
            <a:avLst>
              <a:gd name="adj1" fmla="val -477"/>
              <a:gd name="adj2" fmla="val 589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TW" altLang="en-US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看完剛才的教育電視，我也學會了容量單位「毫升」，知道了海報上提到使用酒精搓手液時：</a:t>
            </a:r>
            <a:endParaRPr lang="en-US" altLang="zh-TW" sz="2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毫升有多少？你還記得影片中，甚麼容器的容量是</a:t>
            </a:r>
            <a:r>
              <a:rPr lang="en-US" altLang="zh-TW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毫升？</a:t>
            </a:r>
            <a:endParaRPr lang="zh-TW" altLang="en-US" sz="2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489812" y="5877272"/>
            <a:ext cx="6177515" cy="720080"/>
            <a:chOff x="3595490" y="5949280"/>
            <a:chExt cx="5071838" cy="720080"/>
          </a:xfrm>
        </p:grpSpPr>
        <p:pic>
          <p:nvPicPr>
            <p:cNvPr id="1029" name="Picture 5" descr="Image result for 5ML匙"/>
            <p:cNvPicPr>
              <a:picLocks noChangeAspect="1" noChangeArrowheads="1"/>
            </p:cNvPicPr>
            <p:nvPr/>
          </p:nvPicPr>
          <p:blipFill>
            <a:blip r:embed="rId3" cstate="print"/>
            <a:srcRect t="20497" b="16504"/>
            <a:stretch>
              <a:fillRect/>
            </a:stretch>
          </p:blipFill>
          <p:spPr bwMode="auto">
            <a:xfrm>
              <a:off x="7524328" y="5949280"/>
              <a:ext cx="1143000" cy="720080"/>
            </a:xfrm>
            <a:prstGeom prst="rect">
              <a:avLst/>
            </a:prstGeom>
            <a:noFill/>
          </p:spPr>
        </p:pic>
        <p:sp>
          <p:nvSpPr>
            <p:cNvPr id="12" name="文字方塊 11"/>
            <p:cNvSpPr txBox="1"/>
            <p:nvPr/>
          </p:nvSpPr>
          <p:spPr>
            <a:xfrm>
              <a:off x="3595490" y="6078488"/>
              <a:ext cx="3856830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atin typeface="微軟正黑體" pitchFamily="34" charset="-120"/>
                  <a:ea typeface="微軟正黑體" pitchFamily="34" charset="-120"/>
                </a:rPr>
                <a:t>答案：影片中用來飲藥水的茶匙</a:t>
              </a:r>
              <a:endParaRPr lang="en-US" altLang="zh-TW" sz="2400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4095180" cy="180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5417" y="4615543"/>
            <a:ext cx="870036" cy="848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知多一點點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healthmessagesseries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672408" cy="5193326"/>
          </a:xfrm>
        </p:spPr>
      </p:pic>
      <p:sp>
        <p:nvSpPr>
          <p:cNvPr id="5" name="矩形 4"/>
          <p:cNvSpPr/>
          <p:nvPr/>
        </p:nvSpPr>
        <p:spPr>
          <a:xfrm>
            <a:off x="323528" y="105273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弟弟看見以下的海報。</a:t>
            </a:r>
            <a:endParaRPr lang="zh-TW" altLang="en-US" sz="24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4211960" y="1484784"/>
            <a:ext cx="4608512" cy="1872208"/>
            <a:chOff x="4211960" y="1196752"/>
            <a:chExt cx="4608512" cy="1872208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2843" y="1283018"/>
              <a:ext cx="4427984" cy="100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圖說文字 8"/>
            <p:cNvSpPr/>
            <p:nvPr/>
          </p:nvSpPr>
          <p:spPr>
            <a:xfrm>
              <a:off x="4211960" y="1196752"/>
              <a:ext cx="4608512" cy="1872208"/>
            </a:xfrm>
            <a:prstGeom prst="wedgeRectCallout">
              <a:avLst>
                <a:gd name="adj1" fmla="val 27622"/>
                <a:gd name="adj2" fmla="val 58387"/>
              </a:avLst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US" altLang="zh-TW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28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「</a:t>
              </a:r>
              <a:r>
                <a:rPr lang="en-US" altLang="zh-TW" sz="28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28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呎」有多遠？</a:t>
              </a:r>
              <a:r>
                <a:rPr lang="zh-TW" altLang="en-US" sz="2800" dirty="0" smtClean="0">
                  <a:latin typeface="微軟正黑體" pitchFamily="34" charset="-120"/>
                  <a:ea typeface="微軟正黑體" pitchFamily="34" charset="-120"/>
                </a:rPr>
                <a:t>遠</a:t>
              </a:r>
              <a:endParaRPr lang="zh-TW" altLang="en-US" sz="28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6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3988" y="2939143"/>
            <a:ext cx="870036" cy="848816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4211960" y="4077072"/>
            <a:ext cx="4752528" cy="2599298"/>
            <a:chOff x="4211960" y="4077072"/>
            <a:chExt cx="4752528" cy="2599298"/>
          </a:xfrm>
        </p:grpSpPr>
        <p:grpSp>
          <p:nvGrpSpPr>
            <p:cNvPr id="13" name="群組 12"/>
            <p:cNvGrpSpPr/>
            <p:nvPr/>
          </p:nvGrpSpPr>
          <p:grpSpPr>
            <a:xfrm>
              <a:off x="4211960" y="4077072"/>
              <a:ext cx="4752528" cy="1512168"/>
              <a:chOff x="4139952" y="4005064"/>
              <a:chExt cx="4752528" cy="151216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139952" y="4149080"/>
                <a:ext cx="4752528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000" dirty="0" smtClean="0">
                    <a:latin typeface="微軟正黑體" pitchFamily="34" charset="-120"/>
                    <a:ea typeface="微軟正黑體" pitchFamily="34" charset="-120"/>
                  </a:rPr>
                  <a:t>試點擊以下「長度單位換算」</a:t>
                </a:r>
                <a:endParaRPr lang="en-US" altLang="zh-TW" sz="2000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400" dirty="0" smtClean="0">
                    <a:latin typeface="微軟正黑體" pitchFamily="34" charset="-120"/>
                    <a:ea typeface="微軟正黑體" pitchFamily="34" charset="-120"/>
                    <a:hlinkClick r:id="rId5"/>
                  </a:rPr>
                  <a:t>http://tw.bestconverter.org/unitconverter_length.php</a:t>
                </a:r>
                <a:endParaRPr lang="en-US" altLang="zh-TW" sz="1400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zh-TW" altLang="en-US" sz="2400" dirty="0" smtClean="0">
                    <a:latin typeface="微軟正黑體" pitchFamily="34" charset="-120"/>
                    <a:ea typeface="微軟正黑體" pitchFamily="34" charset="-120"/>
                  </a:rPr>
                  <a:t>看看</a:t>
                </a:r>
                <a:r>
                  <a:rPr lang="zh-TW" altLang="en-US" sz="2400" dirty="0"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2400" dirty="0" smtClean="0">
                    <a:latin typeface="微軟正黑體" pitchFamily="34" charset="-120"/>
                    <a:ea typeface="微軟正黑體" pitchFamily="34" charset="-120"/>
                  </a:rPr>
                  <a:t>6</a:t>
                </a:r>
                <a:r>
                  <a:rPr lang="zh-TW" altLang="en-US" sz="2400" dirty="0" smtClean="0"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2400" dirty="0" smtClean="0"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zh-TW" altLang="en-US" sz="2400" dirty="0" smtClean="0">
                    <a:latin typeface="微軟正黑體" pitchFamily="34" charset="-120"/>
                    <a:ea typeface="微軟正黑體" pitchFamily="34" charset="-120"/>
                  </a:rPr>
                  <a:t>英</a:t>
                </a:r>
                <a:r>
                  <a:rPr lang="en-US" altLang="zh-TW" sz="2400" dirty="0" smtClean="0">
                    <a:latin typeface="微軟正黑體" pitchFamily="34" charset="-120"/>
                    <a:ea typeface="微軟正黑體" pitchFamily="34" charset="-120"/>
                  </a:rPr>
                  <a:t>)</a:t>
                </a:r>
                <a:r>
                  <a:rPr lang="zh-TW" altLang="en-US" sz="2400" dirty="0" smtClean="0">
                    <a:latin typeface="微軟正黑體" pitchFamily="34" charset="-120"/>
                    <a:ea typeface="微軟正黑體" pitchFamily="34" charset="-120"/>
                  </a:rPr>
                  <a:t>呎 即多少厘米？</a:t>
                </a:r>
                <a:endParaRPr lang="zh-TW" altLang="en-US" sz="20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1" name="矩形圖說文字 10"/>
              <p:cNvSpPr/>
              <p:nvPr/>
            </p:nvSpPr>
            <p:spPr>
              <a:xfrm>
                <a:off x="4139952" y="4005064"/>
                <a:ext cx="4608512" cy="1512168"/>
              </a:xfrm>
              <a:prstGeom prst="wedgeRectCallout">
                <a:avLst>
                  <a:gd name="adj1" fmla="val -33155"/>
                  <a:gd name="adj2" fmla="val 65120"/>
                </a:avLst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endParaRPr lang="en-US" altLang="zh-TW" sz="28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zh-TW" altLang="en-US" sz="28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8304" y="5657766"/>
              <a:ext cx="1045292" cy="1018604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0881" y="5834744"/>
              <a:ext cx="700044" cy="83793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圖說文字 5"/>
          <p:cNvSpPr/>
          <p:nvPr/>
        </p:nvSpPr>
        <p:spPr>
          <a:xfrm>
            <a:off x="1043608" y="908720"/>
            <a:ext cx="6768752" cy="3528392"/>
          </a:xfrm>
          <a:prstGeom prst="wedgeRoundRectCallout">
            <a:avLst>
              <a:gd name="adj1" fmla="val 29222"/>
              <a:gd name="adj2" fmla="val 638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spc="200" dirty="0" smtClean="0">
                <a:latin typeface="微軟正黑體" pitchFamily="34" charset="-120"/>
                <a:ea typeface="微軟正黑體" pitchFamily="34" charset="-120"/>
              </a:rPr>
              <a:t>小朋友，在日常生活中，當我們加強家居清潔和注意個人衛生時，還有哪些部分與數學有關？試找找看。</a:t>
            </a:r>
            <a:endParaRPr lang="zh-TW" altLang="en-US" sz="3600" spc="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7460" y="5343707"/>
            <a:ext cx="1239421" cy="101328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138" y="5037737"/>
            <a:ext cx="1111254" cy="1330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圖說文字 5"/>
          <p:cNvSpPr/>
          <p:nvPr/>
        </p:nvSpPr>
        <p:spPr>
          <a:xfrm>
            <a:off x="1043608" y="908720"/>
            <a:ext cx="6768752" cy="3528392"/>
          </a:xfrm>
          <a:prstGeom prst="wedgeRoundRectCallout">
            <a:avLst>
              <a:gd name="adj1" fmla="val 29222"/>
              <a:gd name="adj2" fmla="val 638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spc="200" dirty="0" smtClean="0">
                <a:latin typeface="微軟正黑體" pitchFamily="34" charset="-120"/>
                <a:ea typeface="微軟正黑體" pitchFamily="34" charset="-120"/>
              </a:rPr>
              <a:t>小朋友，</a:t>
            </a:r>
            <a:r>
              <a:rPr lang="zh-TW" altLang="en-US" sz="3600" u="sng" spc="200" dirty="0" smtClean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3600" spc="200" dirty="0" smtClean="0">
                <a:latin typeface="微軟正黑體" pitchFamily="34" charset="-120"/>
                <a:ea typeface="微軟正黑體" pitchFamily="34" charset="-120"/>
              </a:rPr>
              <a:t>想保持自己和家</a:t>
            </a:r>
            <a:r>
              <a:rPr lang="zh-TW" altLang="en-US" sz="3600" spc="200" dirty="0"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zh-TW" altLang="en-US" sz="3600" spc="200" dirty="0" smtClean="0">
                <a:latin typeface="微軟正黑體" pitchFamily="34" charset="-120"/>
                <a:ea typeface="微軟正黑體" pitchFamily="34" charset="-120"/>
              </a:rPr>
              <a:t>身體健康，他決定幫忙</a:t>
            </a:r>
            <a:r>
              <a:rPr lang="zh-TW" altLang="en-US" sz="3600" spc="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清潔家居</a:t>
            </a:r>
            <a:r>
              <a:rPr lang="zh-TW" altLang="en-US" sz="3600" spc="200" dirty="0" smtClean="0"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3600" spc="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注意個人衛生</a:t>
            </a:r>
            <a:r>
              <a:rPr lang="zh-TW" altLang="en-US" sz="3600" spc="200" dirty="0" smtClean="0">
                <a:latin typeface="微軟正黑體" pitchFamily="34" charset="-120"/>
                <a:ea typeface="微軟正黑體" pitchFamily="34" charset="-120"/>
              </a:rPr>
              <a:t>，我們看看他其中一天做了甚麼。</a:t>
            </a:r>
            <a:endParaRPr lang="zh-TW" altLang="en-US" sz="3600" spc="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5432" y="5343707"/>
            <a:ext cx="1239421" cy="101328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138" y="5037737"/>
            <a:ext cx="1111254" cy="1330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圖說文字 5"/>
          <p:cNvSpPr/>
          <p:nvPr/>
        </p:nvSpPr>
        <p:spPr>
          <a:xfrm>
            <a:off x="6012160" y="764704"/>
            <a:ext cx="2880320" cy="936104"/>
          </a:xfrm>
          <a:prstGeom prst="wedgeRoundRectCallout">
            <a:avLst>
              <a:gd name="adj1" fmla="val 21862"/>
              <a:gd name="adj2" fmla="val 8241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這是</a:t>
            </a:r>
            <a:r>
              <a:rPr lang="zh-TW" altLang="en-US" sz="2400" u="sng" spc="100" dirty="0" smtClean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400" spc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上午時段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的活動時間表</a:t>
            </a:r>
            <a:endParaRPr lang="zh-TW" altLang="en-US" sz="2400" spc="1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75244"/>
              </p:ext>
            </p:extLst>
          </p:nvPr>
        </p:nvGraphicFramePr>
        <p:xfrm>
          <a:off x="539552" y="620688"/>
          <a:ext cx="5184576" cy="50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活動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上午時段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7:00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起牀、梳洗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7:15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做早操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7:30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洗手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秒、早餐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8:15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清潔及消毒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常接觸的玩具和傢俬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5346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9:00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閱讀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／</a:t>
                      </a:r>
                      <a:r>
                        <a:rPr lang="zh-HK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實時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課堂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10:30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小息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10:45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實時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課堂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12:00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noon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洗手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秒、午餐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3052" y="2087709"/>
            <a:ext cx="1111254" cy="1330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圖說文字 5"/>
          <p:cNvSpPr/>
          <p:nvPr/>
        </p:nvSpPr>
        <p:spPr>
          <a:xfrm>
            <a:off x="6012160" y="304800"/>
            <a:ext cx="2859112" cy="1396008"/>
          </a:xfrm>
          <a:prstGeom prst="wedgeRoundRectCallout">
            <a:avLst>
              <a:gd name="adj1" fmla="val 22370"/>
              <a:gd name="adj2" fmla="val 724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他在甚麼時間開始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清潔及消毒玩具和傢俬？</a:t>
            </a:r>
            <a:endParaRPr lang="zh-TW" altLang="en-US" sz="2400" spc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12160" y="4653136"/>
            <a:ext cx="288032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答案：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3052" y="2087709"/>
            <a:ext cx="1111254" cy="1330137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39200"/>
              </p:ext>
            </p:extLst>
          </p:nvPr>
        </p:nvGraphicFramePr>
        <p:xfrm>
          <a:off x="539552" y="620688"/>
          <a:ext cx="5184576" cy="50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活動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上午時段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7:00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起牀、梳洗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7:15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做早操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7:30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洗手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秒、早餐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8:15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清潔及消毒常接觸的玩具和傢俬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5346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9:00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閱讀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／</a:t>
                      </a:r>
                      <a:r>
                        <a:rPr lang="zh-HK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實時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課堂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10:30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小息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10:45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實時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課堂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12:00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noon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洗手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秒、午餐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圖說文字 5"/>
          <p:cNvSpPr/>
          <p:nvPr/>
        </p:nvSpPr>
        <p:spPr>
          <a:xfrm>
            <a:off x="6228184" y="764704"/>
            <a:ext cx="2376264" cy="936104"/>
          </a:xfrm>
          <a:prstGeom prst="wedgeRoundRectCallout">
            <a:avLst>
              <a:gd name="adj1" fmla="val 25881"/>
              <a:gd name="adj2" fmla="val 8241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他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清潔和消毒了多久？</a:t>
            </a:r>
            <a:endParaRPr lang="zh-TW" altLang="en-US" sz="2400" spc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12160" y="4653136"/>
            <a:ext cx="165618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答案：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45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分鐘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3052" y="2087709"/>
            <a:ext cx="1111254" cy="1330137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407222"/>
              </p:ext>
            </p:extLst>
          </p:nvPr>
        </p:nvGraphicFramePr>
        <p:xfrm>
          <a:off x="539552" y="620688"/>
          <a:ext cx="5184576" cy="50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活動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上午時段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7:00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起牀、梳洗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7:15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做早操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7:30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洗手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秒、早餐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8:15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清潔及消毒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常接觸的玩具和傢俬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5346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9:00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閱讀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／</a:t>
                      </a:r>
                      <a:r>
                        <a:rPr lang="zh-HK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實時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課堂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10:30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小息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10:45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a.m.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實時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課堂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12:00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noon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洗手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秒、午餐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圖說文字 5"/>
          <p:cNvSpPr/>
          <p:nvPr/>
        </p:nvSpPr>
        <p:spPr>
          <a:xfrm>
            <a:off x="6012160" y="476672"/>
            <a:ext cx="2880320" cy="1224136"/>
          </a:xfrm>
          <a:prstGeom prst="wedgeRoundRectCallout">
            <a:avLst>
              <a:gd name="adj1" fmla="val 21862"/>
              <a:gd name="adj2" fmla="val 8241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這是</a:t>
            </a:r>
            <a:r>
              <a:rPr lang="zh-TW" altLang="en-US" sz="2400" u="sng" spc="100" dirty="0" smtClean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400" spc="100" dirty="0">
                <a:solidFill>
                  <a:srgbClr val="0480E6"/>
                </a:solidFill>
                <a:latin typeface="微軟正黑體" pitchFamily="34" charset="-120"/>
                <a:ea typeface="微軟正黑體" pitchFamily="34" charset="-120"/>
              </a:rPr>
              <a:t>下</a:t>
            </a:r>
            <a:r>
              <a:rPr lang="zh-TW" altLang="en-US" sz="2400" spc="100" dirty="0" smtClean="0">
                <a:solidFill>
                  <a:srgbClr val="0480E6"/>
                </a:solidFill>
                <a:latin typeface="微軟正黑體" pitchFamily="34" charset="-120"/>
                <a:ea typeface="微軟正黑體" pitchFamily="34" charset="-120"/>
              </a:rPr>
              <a:t>午時段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的活動時間表，但有部分塗污了。</a:t>
            </a:r>
            <a:endParaRPr lang="zh-TW" altLang="en-US" sz="2400" spc="1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26317"/>
              </p:ext>
            </p:extLst>
          </p:nvPr>
        </p:nvGraphicFramePr>
        <p:xfrm>
          <a:off x="501452" y="393510"/>
          <a:ext cx="5184576" cy="604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活動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下午時段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實時課堂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2:15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小息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實時課堂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3888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3: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30 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洗手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秒、茶點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4:00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HK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家課及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温習</a:t>
                      </a:r>
                      <a:endParaRPr lang="zh-HK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5:30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做家務：清潔地板、洗手間等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6:30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7:00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洗手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秒、晚餐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8:30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親子活動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9:30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上牀睡覺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雲朵形 4"/>
          <p:cNvSpPr/>
          <p:nvPr/>
        </p:nvSpPr>
        <p:spPr>
          <a:xfrm>
            <a:off x="366961" y="4463018"/>
            <a:ext cx="1080120" cy="36004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3052" y="2087709"/>
            <a:ext cx="1111254" cy="1330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圖說文字 5"/>
          <p:cNvSpPr/>
          <p:nvPr/>
        </p:nvSpPr>
        <p:spPr>
          <a:xfrm>
            <a:off x="6012160" y="476672"/>
            <a:ext cx="2880320" cy="1224136"/>
          </a:xfrm>
          <a:prstGeom prst="wedgeRoundRectCallout">
            <a:avLst>
              <a:gd name="adj1" fmla="val 21862"/>
              <a:gd name="adj2" fmla="val 8241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u="sng" spc="100" dirty="0" smtClean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在甚麼時間開始做家務？</a:t>
            </a:r>
            <a:r>
              <a:rPr lang="en-US" altLang="zh-TW" sz="2400" spc="1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en-US" altLang="zh-TW" sz="2400" spc="100" dirty="0" smtClean="0"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小時報時制表示</a:t>
            </a:r>
            <a:r>
              <a:rPr lang="en-US" altLang="zh-TW" sz="2400" spc="1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spc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012160" y="4653136"/>
            <a:ext cx="151216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答案：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17:30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3052" y="2087709"/>
            <a:ext cx="1111254" cy="1330137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635427"/>
              </p:ext>
            </p:extLst>
          </p:nvPr>
        </p:nvGraphicFramePr>
        <p:xfrm>
          <a:off x="501452" y="393510"/>
          <a:ext cx="5184576" cy="604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活動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下午時段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實時課堂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2:15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小息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實時課堂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3888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3: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30 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洗手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秒、茶點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4:00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HK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家課及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温習</a:t>
                      </a:r>
                      <a:endParaRPr lang="zh-HK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5:30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做家務：清潔地板、洗手間等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6:30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7:00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洗手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秒、晚餐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8:30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親子活動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9:30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上牀睡覺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雲朵形 11"/>
          <p:cNvSpPr/>
          <p:nvPr/>
        </p:nvSpPr>
        <p:spPr>
          <a:xfrm>
            <a:off x="395536" y="4453493"/>
            <a:ext cx="1080120" cy="36004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圖說文字 5"/>
          <p:cNvSpPr/>
          <p:nvPr/>
        </p:nvSpPr>
        <p:spPr>
          <a:xfrm>
            <a:off x="6012160" y="476672"/>
            <a:ext cx="2880320" cy="1224136"/>
          </a:xfrm>
          <a:prstGeom prst="wedgeRoundRectCallout">
            <a:avLst>
              <a:gd name="adj1" fmla="val 21862"/>
              <a:gd name="adj2" fmla="val 8241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u="sng" spc="100" dirty="0" smtClean="0">
                <a:latin typeface="微軟正黑體" pitchFamily="34" charset="-120"/>
                <a:ea typeface="微軟正黑體" pitchFamily="34" charset="-120"/>
              </a:rPr>
              <a:t>明明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做了</a:t>
            </a:r>
            <a:r>
              <a:rPr lang="en-US" altLang="zh-TW" sz="2400" spc="1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spc="100" dirty="0" smtClean="0">
                <a:latin typeface="微軟正黑體" pitchFamily="34" charset="-120"/>
                <a:ea typeface="微軟正黑體" pitchFamily="34" charset="-120"/>
              </a:rPr>
              <a:t>小時家務，他在下午甚麼時間做完家務？</a:t>
            </a:r>
            <a:endParaRPr lang="zh-TW" altLang="en-US" sz="2400" spc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012160" y="4653136"/>
            <a:ext cx="280831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答案：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5846"/>
            <a:ext cx="2133600" cy="365125"/>
          </a:xfrm>
        </p:spPr>
        <p:txBody>
          <a:bodyPr/>
          <a:lstStyle/>
          <a:p>
            <a:fld id="{EC964F3C-F52F-446A-BE42-FC0724A2BD1E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3052" y="2087709"/>
            <a:ext cx="1111254" cy="1330137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311094"/>
              </p:ext>
            </p:extLst>
          </p:nvPr>
        </p:nvGraphicFramePr>
        <p:xfrm>
          <a:off x="501452" y="393510"/>
          <a:ext cx="5184576" cy="604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活動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下午時段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實時課堂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2:15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小息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實時課堂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3888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3: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30 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洗手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秒、茶點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4:00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HK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家課及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温習</a:t>
                      </a:r>
                      <a:endParaRPr lang="zh-HK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5:30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做家務：清潔地板、洗手間等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6:30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7:00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洗手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秒、晚餐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8:30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親子活動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9:30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p.m.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上牀睡覺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雲朵形 11"/>
          <p:cNvSpPr/>
          <p:nvPr/>
        </p:nvSpPr>
        <p:spPr>
          <a:xfrm>
            <a:off x="395536" y="4453493"/>
            <a:ext cx="1080120" cy="36004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佈景主題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1236</TotalTime>
  <Words>1776</Words>
  <Application>Microsoft Office PowerPoint</Application>
  <PresentationFormat>如螢幕大小 (4:3)</PresentationFormat>
  <Paragraphs>409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微軟正黑體</vt:lpstr>
      <vt:lpstr>新細明體</vt:lpstr>
      <vt:lpstr>Arial</vt:lpstr>
      <vt:lpstr>Calibri</vt:lpstr>
      <vt:lpstr>Times New Roman</vt:lpstr>
      <vt:lpstr>佈景主題1</vt:lpstr>
      <vt:lpstr>Office 佈景主題</vt:lpstr>
      <vt:lpstr>清潔家居．健康生活 </vt:lpstr>
      <vt:lpstr>所涉及的小學數學學習單位及學習重點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知多一點點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</dc:creator>
  <cp:lastModifiedBy>CHAN, Siu-chuen</cp:lastModifiedBy>
  <cp:revision>150</cp:revision>
  <dcterms:created xsi:type="dcterms:W3CDTF">2020-03-06T03:55:23Z</dcterms:created>
  <dcterms:modified xsi:type="dcterms:W3CDTF">2020-03-26T02:34:41Z</dcterms:modified>
</cp:coreProperties>
</file>